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9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056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585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20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427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551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39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301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319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0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1440-F1CC-488E-A7AA-9F8DACDEF38E}" type="datetimeFigureOut">
              <a:rPr lang="da-DK" smtClean="0"/>
              <a:t>18-04-2015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774B-AC3E-4279-ACC8-D80EA04552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66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476672"/>
            <a:ext cx="6853944" cy="456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6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547664" y="548680"/>
            <a:ext cx="7139136" cy="5577483"/>
          </a:xfrm>
        </p:spPr>
        <p:txBody>
          <a:bodyPr/>
          <a:lstStyle/>
          <a:p>
            <a:pPr marL="0" indent="0">
              <a:buNone/>
            </a:pPr>
            <a:r>
              <a:rPr lang="da-DK" sz="3600" b="1" i="1" dirty="0" smtClean="0">
                <a:solidFill>
                  <a:prstClr val="white"/>
                </a:solidFill>
                <a:ea typeface="+mj-ea"/>
                <a:cs typeface="+mj-cs"/>
              </a:rPr>
              <a:t>Romerbrevet kap. 1 vers 18 - 32</a:t>
            </a:r>
          </a:p>
          <a:p>
            <a:pPr marL="0" indent="0">
              <a:buNone/>
            </a:pPr>
            <a:r>
              <a:rPr lang="da-DK" b="1" dirty="0" smtClean="0">
                <a:solidFill>
                  <a:prstClr val="white"/>
                </a:solidFill>
                <a:ea typeface="+mj-ea"/>
                <a:cs typeface="+mj-cs"/>
              </a:rPr>
              <a:t>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sz="3600" b="1" dirty="0" smtClean="0">
                <a:solidFill>
                  <a:prstClr val="white"/>
                </a:solidFill>
                <a:ea typeface="+mj-ea"/>
                <a:cs typeface="+mj-cs"/>
              </a:rPr>
              <a:t>  Guds herlighed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sz="3600" b="1" dirty="0" smtClean="0">
                <a:solidFill>
                  <a:prstClr val="white"/>
                </a:solidFill>
                <a:ea typeface="+mj-ea"/>
                <a:cs typeface="+mj-cs"/>
              </a:rPr>
              <a:t>   Menneskets ansvar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da-DK" sz="3600" b="1" dirty="0" smtClean="0">
                <a:solidFill>
                  <a:prstClr val="white"/>
                </a:solidFill>
                <a:ea typeface="+mj-ea"/>
                <a:cs typeface="+mj-cs"/>
              </a:rPr>
              <a:t>   Guds </a:t>
            </a:r>
            <a:r>
              <a:rPr lang="da-DK" sz="3600" b="1" dirty="0">
                <a:solidFill>
                  <a:prstClr val="white"/>
                </a:solidFill>
                <a:ea typeface="+mj-ea"/>
                <a:cs typeface="+mj-cs"/>
              </a:rPr>
              <a:t>vrede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6164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107504" y="0"/>
            <a:ext cx="4388296" cy="666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i="1" dirty="0" smtClean="0">
                <a:solidFill>
                  <a:schemeClr val="bg1"/>
                </a:solidFill>
              </a:rPr>
              <a:t>Rom 1,18-32:</a:t>
            </a:r>
          </a:p>
          <a:p>
            <a:pPr marL="0" indent="0">
              <a:buNone/>
            </a:pPr>
            <a:endParaRPr lang="da-DK" sz="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v18 </a:t>
            </a:r>
            <a:r>
              <a:rPr lang="da-DK" sz="3200" dirty="0">
                <a:solidFill>
                  <a:schemeClr val="bg1"/>
                </a:solidFill>
              </a:rPr>
              <a:t>For </a:t>
            </a:r>
            <a:r>
              <a:rPr lang="da-DK" sz="3200" b="1" dirty="0">
                <a:solidFill>
                  <a:schemeClr val="bg1"/>
                </a:solidFill>
              </a:rPr>
              <a:t>Guds vrede </a:t>
            </a:r>
            <a:r>
              <a:rPr lang="da-DK" sz="3200" dirty="0">
                <a:solidFill>
                  <a:schemeClr val="bg1"/>
                </a:solidFill>
              </a:rPr>
              <a:t>åbenbares fra himlen over </a:t>
            </a:r>
            <a:r>
              <a:rPr lang="da-DK" sz="3200" b="1" dirty="0">
                <a:solidFill>
                  <a:schemeClr val="bg1"/>
                </a:solidFill>
              </a:rPr>
              <a:t>al</a:t>
            </a:r>
            <a:r>
              <a:rPr lang="da-DK" sz="3200" dirty="0">
                <a:solidFill>
                  <a:schemeClr val="bg1"/>
                </a:solidFill>
              </a:rPr>
              <a:t> ugudelighed og uretfærdighed hos </a:t>
            </a:r>
            <a:r>
              <a:rPr lang="da-DK" sz="3200" b="1" i="1" dirty="0">
                <a:solidFill>
                  <a:schemeClr val="bg1"/>
                </a:solidFill>
              </a:rPr>
              <a:t>mennesker, der undertrykker</a:t>
            </a:r>
            <a:r>
              <a:rPr lang="da-DK" sz="3200" dirty="0">
                <a:solidFill>
                  <a:schemeClr val="bg1"/>
                </a:solidFill>
              </a:rPr>
              <a:t> sandheden med uretfærdighed. </a:t>
            </a:r>
          </a:p>
          <a:p>
            <a:pPr marL="0" indent="0">
              <a:buNone/>
            </a:pPr>
            <a:r>
              <a:rPr lang="da-DK" sz="3200" dirty="0">
                <a:solidFill>
                  <a:schemeClr val="bg1"/>
                </a:solidFill>
              </a:rPr>
              <a:t>v19 Det, man kan </a:t>
            </a:r>
            <a:r>
              <a:rPr lang="da-DK" sz="3200" b="1" i="1" dirty="0">
                <a:solidFill>
                  <a:schemeClr val="bg1"/>
                </a:solidFill>
              </a:rPr>
              <a:t>vide</a:t>
            </a:r>
            <a:r>
              <a:rPr lang="da-DK" sz="3200" dirty="0">
                <a:solidFill>
                  <a:schemeClr val="bg1"/>
                </a:solidFill>
              </a:rPr>
              <a:t> om Gud, ligger nemlig </a:t>
            </a:r>
            <a:r>
              <a:rPr lang="da-DK" sz="3200" b="1" i="1" dirty="0">
                <a:solidFill>
                  <a:schemeClr val="bg1"/>
                </a:solidFill>
              </a:rPr>
              <a:t>åbent for dem</a:t>
            </a:r>
            <a:r>
              <a:rPr lang="da-DK" sz="3200" dirty="0">
                <a:solidFill>
                  <a:schemeClr val="bg1"/>
                </a:solidFill>
              </a:rPr>
              <a:t>; Gud har jo </a:t>
            </a:r>
            <a:r>
              <a:rPr lang="da-DK" sz="3200" b="1" i="1" dirty="0">
                <a:solidFill>
                  <a:schemeClr val="bg1"/>
                </a:solidFill>
              </a:rPr>
              <a:t>åbenbaret det for dem</a:t>
            </a:r>
            <a:r>
              <a:rPr lang="da-DK" sz="3200" dirty="0" smtClean="0">
                <a:solidFill>
                  <a:schemeClr val="bg1"/>
                </a:solidFill>
              </a:rPr>
              <a:t>.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1"/>
            <a:ext cx="4388296" cy="5085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200" dirty="0">
                <a:solidFill>
                  <a:schemeClr val="bg1"/>
                </a:solidFill>
              </a:rPr>
              <a:t>v20 For hans </a:t>
            </a:r>
            <a:r>
              <a:rPr lang="da-DK" sz="3200" b="1" u="sng" dirty="0">
                <a:solidFill>
                  <a:schemeClr val="bg1"/>
                </a:solidFill>
              </a:rPr>
              <a:t>usynlige væsen</a:t>
            </a:r>
            <a:r>
              <a:rPr lang="da-DK" sz="3200" dirty="0">
                <a:solidFill>
                  <a:schemeClr val="bg1"/>
                </a:solidFill>
              </a:rPr>
              <a:t>, både hans </a:t>
            </a:r>
            <a:r>
              <a:rPr lang="da-DK" sz="3200" b="1" u="sng" dirty="0">
                <a:solidFill>
                  <a:schemeClr val="bg1"/>
                </a:solidFill>
              </a:rPr>
              <a:t>evige kraft</a:t>
            </a:r>
            <a:r>
              <a:rPr lang="da-DK" sz="3200" dirty="0">
                <a:solidFill>
                  <a:schemeClr val="bg1"/>
                </a:solidFill>
              </a:rPr>
              <a:t> og hans </a:t>
            </a:r>
            <a:r>
              <a:rPr lang="da-DK" sz="3200" b="1" u="sng" dirty="0">
                <a:solidFill>
                  <a:schemeClr val="bg1"/>
                </a:solidFill>
              </a:rPr>
              <a:t>guddommelighed</a:t>
            </a:r>
            <a:r>
              <a:rPr lang="da-DK" sz="3200" dirty="0">
                <a:solidFill>
                  <a:schemeClr val="bg1"/>
                </a:solidFill>
              </a:rPr>
              <a:t>, </a:t>
            </a:r>
            <a:r>
              <a:rPr lang="da-DK" sz="3200" b="1" i="1" dirty="0">
                <a:solidFill>
                  <a:schemeClr val="bg1"/>
                </a:solidFill>
              </a:rPr>
              <a:t>har kunnet ses</a:t>
            </a:r>
            <a:r>
              <a:rPr lang="da-DK" sz="3200" dirty="0">
                <a:solidFill>
                  <a:schemeClr val="bg1"/>
                </a:solidFill>
              </a:rPr>
              <a:t> siden </a:t>
            </a:r>
            <a:r>
              <a:rPr lang="da-DK" sz="3200" b="1" u="sng" dirty="0">
                <a:solidFill>
                  <a:schemeClr val="bg1"/>
                </a:solidFill>
              </a:rPr>
              <a:t>verdens skabelse</a:t>
            </a:r>
            <a:r>
              <a:rPr lang="da-DK" sz="3200" dirty="0">
                <a:solidFill>
                  <a:schemeClr val="bg1"/>
                </a:solidFill>
              </a:rPr>
              <a:t> og </a:t>
            </a:r>
            <a:r>
              <a:rPr lang="da-DK" sz="3200" b="1" i="1" dirty="0">
                <a:solidFill>
                  <a:schemeClr val="bg1"/>
                </a:solidFill>
              </a:rPr>
              <a:t>kendes</a:t>
            </a:r>
            <a:r>
              <a:rPr lang="da-DK" sz="3200" dirty="0">
                <a:solidFill>
                  <a:schemeClr val="bg1"/>
                </a:solidFill>
              </a:rPr>
              <a:t> på </a:t>
            </a:r>
            <a:r>
              <a:rPr lang="da-DK" sz="3200" b="1" u="sng" dirty="0">
                <a:solidFill>
                  <a:schemeClr val="bg1"/>
                </a:solidFill>
              </a:rPr>
              <a:t>hans gerninger</a:t>
            </a:r>
            <a:r>
              <a:rPr lang="da-DK" sz="3200" dirty="0">
                <a:solidFill>
                  <a:schemeClr val="bg1"/>
                </a:solidFill>
              </a:rPr>
              <a:t>. </a:t>
            </a:r>
            <a:r>
              <a:rPr lang="da-DK" sz="3200" b="1" i="1" dirty="0">
                <a:solidFill>
                  <a:schemeClr val="bg1"/>
                </a:solidFill>
              </a:rPr>
              <a:t>De har altså ingen undskyldning</a:t>
            </a:r>
            <a:r>
              <a:rPr lang="da-DK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1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107504" y="0"/>
            <a:ext cx="4388296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v21 </a:t>
            </a:r>
            <a:r>
              <a:rPr lang="da-DK" sz="3200" dirty="0">
                <a:solidFill>
                  <a:schemeClr val="bg1"/>
                </a:solidFill>
              </a:rPr>
              <a:t>For </a:t>
            </a:r>
            <a:r>
              <a:rPr lang="da-DK" sz="3200" b="1" i="1" dirty="0">
                <a:solidFill>
                  <a:schemeClr val="bg1"/>
                </a:solidFill>
              </a:rPr>
              <a:t>de kendte </a:t>
            </a:r>
            <a:r>
              <a:rPr lang="da-DK" sz="3200" dirty="0">
                <a:solidFill>
                  <a:schemeClr val="bg1"/>
                </a:solidFill>
              </a:rPr>
              <a:t>Gud, og alligevel ærede og takkede </a:t>
            </a:r>
            <a:r>
              <a:rPr lang="da-DK" sz="3200" b="1" i="1" dirty="0">
                <a:solidFill>
                  <a:schemeClr val="bg1"/>
                </a:solidFill>
              </a:rPr>
              <a:t>de </a:t>
            </a:r>
            <a:r>
              <a:rPr lang="da-DK" sz="3200" dirty="0">
                <a:solidFill>
                  <a:schemeClr val="bg1"/>
                </a:solidFill>
              </a:rPr>
              <a:t>ham ikke som Gud; men </a:t>
            </a:r>
            <a:r>
              <a:rPr lang="da-DK" sz="3200" b="1" i="1" dirty="0">
                <a:solidFill>
                  <a:schemeClr val="bg1"/>
                </a:solidFill>
              </a:rPr>
              <a:t>deres tanker</a:t>
            </a:r>
            <a:r>
              <a:rPr lang="da-DK" sz="3200" dirty="0">
                <a:solidFill>
                  <a:schemeClr val="bg1"/>
                </a:solidFill>
              </a:rPr>
              <a:t> endte i tomhed, og de blev formørket i </a:t>
            </a:r>
            <a:r>
              <a:rPr lang="da-DK" sz="3200" b="1" i="1" dirty="0">
                <a:solidFill>
                  <a:schemeClr val="bg1"/>
                </a:solidFill>
              </a:rPr>
              <a:t>deres uforstandige hjerte</a:t>
            </a:r>
            <a:r>
              <a:rPr lang="da-DK" sz="32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da-DK" sz="3200" dirty="0">
                <a:solidFill>
                  <a:schemeClr val="bg1"/>
                </a:solidFill>
              </a:rPr>
              <a:t>v22 </a:t>
            </a:r>
            <a:r>
              <a:rPr lang="da-DK" sz="3200" b="1" i="1" dirty="0">
                <a:solidFill>
                  <a:schemeClr val="bg1"/>
                </a:solidFill>
              </a:rPr>
              <a:t>De hævdede </a:t>
            </a:r>
            <a:r>
              <a:rPr lang="da-DK" sz="3200" dirty="0">
                <a:solidFill>
                  <a:schemeClr val="bg1"/>
                </a:solidFill>
              </a:rPr>
              <a:t>at være vise, men blev tåber, 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572000" y="1"/>
            <a:ext cx="4464496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>
                <a:solidFill>
                  <a:schemeClr val="bg1"/>
                </a:solidFill>
              </a:rPr>
              <a:t>v23 og </a:t>
            </a:r>
            <a:r>
              <a:rPr lang="da-DK" sz="3200" b="1" i="1" dirty="0">
                <a:solidFill>
                  <a:schemeClr val="bg1"/>
                </a:solidFill>
              </a:rPr>
              <a:t>de skiftede </a:t>
            </a:r>
            <a:r>
              <a:rPr lang="da-DK" sz="3200" b="1" u="sng" dirty="0">
                <a:solidFill>
                  <a:schemeClr val="bg1"/>
                </a:solidFill>
              </a:rPr>
              <a:t>den uforgængelige Guds herlighed</a:t>
            </a:r>
            <a:r>
              <a:rPr lang="da-DK" sz="3200" dirty="0">
                <a:solidFill>
                  <a:schemeClr val="bg1"/>
                </a:solidFill>
              </a:rPr>
              <a:t> ud med billeder i skikkelse af forgængelige mennesker, fugle, firbenede dyr og krybdyr</a:t>
            </a:r>
            <a:r>
              <a:rPr lang="da-DK" sz="3200" dirty="0" smtClean="0">
                <a:solidFill>
                  <a:schemeClr val="bg1"/>
                </a:solidFill>
              </a:rPr>
              <a:t>.</a:t>
            </a:r>
            <a:endParaRPr lang="da-D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107504" y="-27384"/>
            <a:ext cx="4388296" cy="67413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sz="3800" dirty="0">
                <a:solidFill>
                  <a:schemeClr val="bg1"/>
                </a:solidFill>
              </a:rPr>
              <a:t>v24 Derfor </a:t>
            </a:r>
            <a:r>
              <a:rPr lang="da-DK" sz="3800" b="1" dirty="0">
                <a:solidFill>
                  <a:schemeClr val="bg1"/>
                </a:solidFill>
              </a:rPr>
              <a:t>prisgav Gud </a:t>
            </a:r>
            <a:r>
              <a:rPr lang="da-DK" sz="3800" b="1" i="1" dirty="0">
                <a:solidFill>
                  <a:schemeClr val="bg1"/>
                </a:solidFill>
              </a:rPr>
              <a:t>dem</a:t>
            </a:r>
            <a:r>
              <a:rPr lang="da-DK" sz="3800" dirty="0">
                <a:solidFill>
                  <a:schemeClr val="bg1"/>
                </a:solidFill>
              </a:rPr>
              <a:t> i </a:t>
            </a:r>
            <a:r>
              <a:rPr lang="da-DK" sz="3800" b="1" i="1" dirty="0">
                <a:solidFill>
                  <a:schemeClr val="bg1"/>
                </a:solidFill>
              </a:rPr>
              <a:t>deres</a:t>
            </a:r>
            <a:r>
              <a:rPr lang="da-DK" sz="3800" dirty="0">
                <a:solidFill>
                  <a:schemeClr val="bg1"/>
                </a:solidFill>
              </a:rPr>
              <a:t> </a:t>
            </a:r>
            <a:r>
              <a:rPr lang="da-DK" sz="3800" b="1" i="1" dirty="0">
                <a:solidFill>
                  <a:schemeClr val="bg1"/>
                </a:solidFill>
              </a:rPr>
              <a:t>hjertes begær </a:t>
            </a:r>
            <a:r>
              <a:rPr lang="da-DK" sz="3800" dirty="0">
                <a:solidFill>
                  <a:schemeClr val="bg1"/>
                </a:solidFill>
              </a:rPr>
              <a:t>til urenhed, så at </a:t>
            </a:r>
            <a:r>
              <a:rPr lang="da-DK" sz="3800" b="1" i="1" dirty="0">
                <a:solidFill>
                  <a:schemeClr val="bg1"/>
                </a:solidFill>
              </a:rPr>
              <a:t>de indbyrdes</a:t>
            </a:r>
            <a:r>
              <a:rPr lang="da-DK" sz="3800" dirty="0">
                <a:solidFill>
                  <a:schemeClr val="bg1"/>
                </a:solidFill>
              </a:rPr>
              <a:t> vanærede </a:t>
            </a:r>
            <a:r>
              <a:rPr lang="da-DK" sz="3800" b="1" i="1" dirty="0">
                <a:solidFill>
                  <a:schemeClr val="bg1"/>
                </a:solidFill>
              </a:rPr>
              <a:t>deres</a:t>
            </a:r>
            <a:r>
              <a:rPr lang="da-DK" sz="3800" dirty="0">
                <a:solidFill>
                  <a:schemeClr val="bg1"/>
                </a:solidFill>
              </a:rPr>
              <a:t> legemer</a:t>
            </a:r>
            <a:r>
              <a:rPr lang="da-DK" sz="3800" dirty="0" smtClean="0">
                <a:solidFill>
                  <a:schemeClr val="bg1"/>
                </a:solidFill>
              </a:rPr>
              <a:t>.</a:t>
            </a:r>
            <a:endParaRPr lang="da-DK" sz="3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a-DK" sz="7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3800" dirty="0">
                <a:solidFill>
                  <a:schemeClr val="bg1"/>
                </a:solidFill>
              </a:rPr>
              <a:t>v25</a:t>
            </a:r>
            <a:r>
              <a:rPr lang="da-DK" sz="3800" b="1" i="1" dirty="0">
                <a:solidFill>
                  <a:schemeClr val="bg1"/>
                </a:solidFill>
              </a:rPr>
              <a:t> De udskiftede </a:t>
            </a:r>
            <a:r>
              <a:rPr lang="da-DK" sz="3800" b="1" u="sng" dirty="0">
                <a:solidFill>
                  <a:schemeClr val="bg1"/>
                </a:solidFill>
              </a:rPr>
              <a:t>Guds sandhed</a:t>
            </a:r>
            <a:r>
              <a:rPr lang="da-DK" sz="3800" dirty="0">
                <a:solidFill>
                  <a:schemeClr val="bg1"/>
                </a:solidFill>
              </a:rPr>
              <a:t> med løgnen og</a:t>
            </a:r>
          </a:p>
          <a:p>
            <a:pPr marL="0" indent="0">
              <a:buNone/>
            </a:pPr>
            <a:r>
              <a:rPr lang="da-DK" sz="3800" u="sng" dirty="0">
                <a:solidFill>
                  <a:schemeClr val="bg1"/>
                </a:solidFill>
              </a:rPr>
              <a:t>dyrkede og tjente skabningen i stedet for skaberen</a:t>
            </a:r>
            <a:r>
              <a:rPr lang="da-DK" sz="3800" dirty="0">
                <a:solidFill>
                  <a:schemeClr val="bg1"/>
                </a:solidFill>
              </a:rPr>
              <a:t> – han være lovet til evig tid! Amen.</a:t>
            </a:r>
          </a:p>
          <a:p>
            <a:pPr marL="0" indent="0">
              <a:buNone/>
            </a:pPr>
            <a:r>
              <a:rPr lang="da-DK" sz="3800" dirty="0">
                <a:solidFill>
                  <a:schemeClr val="bg1"/>
                </a:solidFill>
              </a:rPr>
              <a:t> </a:t>
            </a:r>
            <a:r>
              <a:rPr lang="da-DK" sz="3800" dirty="0" smtClean="0">
                <a:solidFill>
                  <a:schemeClr val="bg1"/>
                </a:solidFill>
              </a:rPr>
              <a:t>v26 </a:t>
            </a:r>
            <a:r>
              <a:rPr lang="da-DK" sz="3800" b="1" dirty="0" smtClean="0">
                <a:solidFill>
                  <a:schemeClr val="bg1"/>
                </a:solidFill>
              </a:rPr>
              <a:t>Derfor prisgav Gud dem</a:t>
            </a:r>
            <a:r>
              <a:rPr lang="da-DK" sz="3800" dirty="0" smtClean="0">
                <a:solidFill>
                  <a:schemeClr val="bg1"/>
                </a:solidFill>
              </a:rPr>
              <a:t> til vanærende lidenskaber: </a:t>
            </a:r>
            <a:r>
              <a:rPr lang="da-DK" sz="3800" b="1" i="1" dirty="0" smtClean="0">
                <a:solidFill>
                  <a:schemeClr val="bg1"/>
                </a:solidFill>
              </a:rPr>
              <a:t>Deres</a:t>
            </a:r>
            <a:endParaRPr lang="da-DK" sz="3800" dirty="0">
              <a:solidFill>
                <a:schemeClr val="bg1"/>
              </a:solidFill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499992" y="-27384"/>
            <a:ext cx="4536504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sz="3800" b="1" i="1" dirty="0" smtClean="0">
                <a:solidFill>
                  <a:schemeClr val="bg1"/>
                </a:solidFill>
              </a:rPr>
              <a:t>kvinder udskifted</a:t>
            </a:r>
            <a:r>
              <a:rPr lang="da-DK" sz="3800" dirty="0" smtClean="0">
                <a:solidFill>
                  <a:schemeClr val="bg1"/>
                </a:solidFill>
              </a:rPr>
              <a:t>e den naturlige omgang med den naturstridige,</a:t>
            </a:r>
          </a:p>
          <a:p>
            <a:pPr marL="0" indent="0">
              <a:buNone/>
            </a:pPr>
            <a:r>
              <a:rPr lang="da-DK" sz="3800" dirty="0" smtClean="0">
                <a:solidFill>
                  <a:schemeClr val="bg1"/>
                </a:solidFill>
              </a:rPr>
              <a:t>v27 og ligeså </a:t>
            </a:r>
            <a:r>
              <a:rPr lang="da-DK" sz="3800" b="1" i="1" dirty="0" smtClean="0">
                <a:solidFill>
                  <a:schemeClr val="bg1"/>
                </a:solidFill>
              </a:rPr>
              <a:t>opgav mændene</a:t>
            </a:r>
            <a:r>
              <a:rPr lang="da-DK" sz="3800" dirty="0" smtClean="0">
                <a:solidFill>
                  <a:schemeClr val="bg1"/>
                </a:solidFill>
              </a:rPr>
              <a:t> den naturlige omgang med kvinden og optændtes af </a:t>
            </a:r>
            <a:r>
              <a:rPr lang="da-DK" sz="3800" b="1" i="1" dirty="0" smtClean="0">
                <a:solidFill>
                  <a:schemeClr val="bg1"/>
                </a:solidFill>
              </a:rPr>
              <a:t>deres begær</a:t>
            </a:r>
            <a:r>
              <a:rPr lang="da-DK" sz="3800" dirty="0" smtClean="0">
                <a:solidFill>
                  <a:schemeClr val="bg1"/>
                </a:solidFill>
              </a:rPr>
              <a:t> efter hinanden; </a:t>
            </a:r>
            <a:endParaRPr lang="da-DK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107504" y="-27384"/>
            <a:ext cx="4388296" cy="67413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a-DK" sz="3200" b="1" i="1" dirty="0">
                <a:solidFill>
                  <a:prstClr val="white"/>
                </a:solidFill>
              </a:rPr>
              <a:t>mænd levede</a:t>
            </a:r>
            <a:r>
              <a:rPr lang="da-DK" sz="3200" dirty="0">
                <a:solidFill>
                  <a:prstClr val="white"/>
                </a:solidFill>
              </a:rPr>
              <a:t> skamløst med mænd og pådrog sig derved den straf for </a:t>
            </a:r>
            <a:r>
              <a:rPr lang="da-DK" sz="3200" b="1" i="1" dirty="0">
                <a:solidFill>
                  <a:prstClr val="white"/>
                </a:solidFill>
              </a:rPr>
              <a:t>deres vildfarelse</a:t>
            </a:r>
            <a:r>
              <a:rPr lang="da-DK" sz="3200" dirty="0">
                <a:solidFill>
                  <a:prstClr val="white"/>
                </a:solidFill>
              </a:rPr>
              <a:t>, som </a:t>
            </a:r>
            <a:r>
              <a:rPr lang="da-DK" sz="3200" b="1" i="1" dirty="0">
                <a:solidFill>
                  <a:prstClr val="white"/>
                </a:solidFill>
              </a:rPr>
              <a:t>de fortjente</a:t>
            </a:r>
            <a:r>
              <a:rPr lang="da-DK" sz="3200" dirty="0">
                <a:solidFill>
                  <a:prstClr val="white"/>
                </a:solidFill>
              </a:rPr>
              <a:t>.</a:t>
            </a: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v28 </a:t>
            </a:r>
            <a:r>
              <a:rPr lang="da-DK" sz="3200" b="1" i="1" dirty="0">
                <a:solidFill>
                  <a:schemeClr val="bg1"/>
                </a:solidFill>
              </a:rPr>
              <a:t>Fordi de ikke regnede det for noget værd</a:t>
            </a:r>
            <a:r>
              <a:rPr lang="da-DK" sz="3200" dirty="0">
                <a:solidFill>
                  <a:schemeClr val="bg1"/>
                </a:solidFill>
              </a:rPr>
              <a:t> </a:t>
            </a:r>
            <a:r>
              <a:rPr lang="da-DK" sz="3200" b="1" i="1" dirty="0">
                <a:solidFill>
                  <a:schemeClr val="bg1"/>
                </a:solidFill>
              </a:rPr>
              <a:t>at kende Gud</a:t>
            </a:r>
            <a:r>
              <a:rPr lang="da-DK" sz="3200" dirty="0">
                <a:solidFill>
                  <a:schemeClr val="bg1"/>
                </a:solidFill>
              </a:rPr>
              <a:t>, </a:t>
            </a:r>
            <a:r>
              <a:rPr lang="da-DK" sz="3200" b="1" dirty="0">
                <a:solidFill>
                  <a:schemeClr val="bg1"/>
                </a:solidFill>
              </a:rPr>
              <a:t>prisgav Gud dem</a:t>
            </a:r>
            <a:r>
              <a:rPr lang="da-DK" sz="3200" dirty="0">
                <a:solidFill>
                  <a:schemeClr val="bg1"/>
                </a:solidFill>
              </a:rPr>
              <a:t> til en forkastelig tankegang, så at </a:t>
            </a:r>
            <a:r>
              <a:rPr lang="da-DK" sz="3200" b="1" i="1" dirty="0">
                <a:solidFill>
                  <a:schemeClr val="bg1"/>
                </a:solidFill>
              </a:rPr>
              <a:t>de gjorde</a:t>
            </a:r>
            <a:r>
              <a:rPr lang="da-DK" sz="3200" dirty="0">
                <a:solidFill>
                  <a:schemeClr val="bg1"/>
                </a:solidFill>
              </a:rPr>
              <a:t>, hvad der ikke sømmer sig: 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499992" y="-27384"/>
            <a:ext cx="4536504" cy="60486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a-DK" sz="3200" dirty="0">
                <a:solidFill>
                  <a:prstClr val="white"/>
                </a:solidFill>
              </a:rPr>
              <a:t>v29 </a:t>
            </a:r>
            <a:r>
              <a:rPr lang="da-DK" sz="3200" b="1" i="1" dirty="0">
                <a:solidFill>
                  <a:prstClr val="white"/>
                </a:solidFill>
              </a:rPr>
              <a:t>De blev opfyldt</a:t>
            </a:r>
            <a:r>
              <a:rPr lang="da-DK" sz="3200" dirty="0">
                <a:solidFill>
                  <a:prstClr val="white"/>
                </a:solidFill>
              </a:rPr>
              <a:t> af al slags uretfærdighed, ondskab, griskhed, usselhed; fulde af misundelse, blodtørst, stridslyst, svig </a:t>
            </a:r>
            <a:r>
              <a:rPr lang="da-DK" sz="3200" dirty="0" smtClean="0">
                <a:solidFill>
                  <a:prstClr val="white"/>
                </a:solidFill>
              </a:rPr>
              <a:t>og </a:t>
            </a:r>
            <a:r>
              <a:rPr lang="da-DK" sz="3200" dirty="0" err="1" smtClean="0">
                <a:solidFill>
                  <a:prstClr val="white"/>
                </a:solidFill>
              </a:rPr>
              <a:t>ondsindethed</a:t>
            </a:r>
            <a:r>
              <a:rPr lang="da-DK" sz="3200" dirty="0">
                <a:solidFill>
                  <a:prstClr val="white"/>
                </a:solidFill>
              </a:rPr>
              <a:t>; </a:t>
            </a:r>
            <a:r>
              <a:rPr lang="da-DK" sz="3200" b="1" i="1" dirty="0">
                <a:solidFill>
                  <a:prstClr val="white"/>
                </a:solidFill>
              </a:rPr>
              <a:t>de løber med</a:t>
            </a:r>
            <a:r>
              <a:rPr lang="da-DK" sz="3200" dirty="0">
                <a:solidFill>
                  <a:prstClr val="white"/>
                </a:solidFill>
              </a:rPr>
              <a:t> sladder, </a:t>
            </a:r>
          </a:p>
        </p:txBody>
      </p:sp>
    </p:spTree>
    <p:extLst>
      <p:ext uri="{BB962C8B-B14F-4D97-AF65-F5344CB8AC3E}">
        <p14:creationId xmlns:p14="http://schemas.microsoft.com/office/powerpoint/2010/main" val="19229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107504" y="-27384"/>
            <a:ext cx="4388296" cy="67413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a-DK" sz="3200" dirty="0">
                <a:solidFill>
                  <a:prstClr val="white"/>
                </a:solidFill>
              </a:rPr>
              <a:t>v30 </a:t>
            </a:r>
            <a:r>
              <a:rPr lang="da-DK" sz="3200" b="1" i="1" dirty="0">
                <a:solidFill>
                  <a:prstClr val="white"/>
                </a:solidFill>
              </a:rPr>
              <a:t>de bagtaler andre</a:t>
            </a:r>
            <a:r>
              <a:rPr lang="da-DK" sz="3200" dirty="0">
                <a:solidFill>
                  <a:prstClr val="white"/>
                </a:solidFill>
              </a:rPr>
              <a:t>, hader Gud, farer frem med vold, er hovne og fulde af pral; </a:t>
            </a:r>
            <a:r>
              <a:rPr lang="da-DK" sz="3200" b="1" i="1" dirty="0">
                <a:solidFill>
                  <a:prstClr val="white"/>
                </a:solidFill>
              </a:rPr>
              <a:t>de finder på alt muligt ondt</a:t>
            </a:r>
            <a:r>
              <a:rPr lang="da-DK" sz="3200" dirty="0">
                <a:solidFill>
                  <a:prstClr val="white"/>
                </a:solidFill>
              </a:rPr>
              <a:t>, er ulydige mod deres forældre; </a:t>
            </a:r>
          </a:p>
          <a:p>
            <a:pPr marL="0" lvl="0" indent="0">
              <a:buNone/>
            </a:pPr>
            <a:r>
              <a:rPr lang="da-DK" sz="3200" dirty="0">
                <a:solidFill>
                  <a:prstClr val="white"/>
                </a:solidFill>
              </a:rPr>
              <a:t>v31 </a:t>
            </a:r>
            <a:r>
              <a:rPr lang="da-DK" sz="3200" b="1" i="1" dirty="0">
                <a:solidFill>
                  <a:prstClr val="white"/>
                </a:solidFill>
              </a:rPr>
              <a:t>de er uforstandige, upålidelige, ukærlige, ubarmhjertige</a:t>
            </a:r>
            <a:r>
              <a:rPr lang="da-DK" sz="3200" dirty="0">
                <a:solidFill>
                  <a:prstClr val="white"/>
                </a:solidFill>
              </a:rPr>
              <a:t>.</a:t>
            </a:r>
          </a:p>
          <a:p>
            <a:pPr marL="0" indent="0">
              <a:buNone/>
            </a:pPr>
            <a:endParaRPr lang="da-DK" sz="3200" dirty="0">
              <a:solidFill>
                <a:schemeClr val="bg1"/>
              </a:solidFill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499992" y="-27384"/>
            <a:ext cx="4536504" cy="60486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a-DK" sz="3200" dirty="0">
                <a:solidFill>
                  <a:prstClr val="white"/>
                </a:solidFill>
              </a:rPr>
              <a:t>v32 </a:t>
            </a:r>
            <a:r>
              <a:rPr lang="da-DK" sz="3200" b="1" i="1" dirty="0">
                <a:solidFill>
                  <a:prstClr val="white"/>
                </a:solidFill>
              </a:rPr>
              <a:t>De ved</a:t>
            </a:r>
            <a:r>
              <a:rPr lang="da-DK" sz="3200" dirty="0">
                <a:solidFill>
                  <a:prstClr val="white"/>
                </a:solidFill>
              </a:rPr>
              <a:t>, at </a:t>
            </a:r>
            <a:r>
              <a:rPr lang="da-DK" sz="3200" b="1" u="sng" dirty="0">
                <a:solidFill>
                  <a:prstClr val="white"/>
                </a:solidFill>
              </a:rPr>
              <a:t>Gud har bestemt, at lever man sådan, fortjener man at dø</a:t>
            </a:r>
            <a:r>
              <a:rPr lang="da-DK" sz="3200" dirty="0">
                <a:solidFill>
                  <a:prstClr val="white"/>
                </a:solidFill>
              </a:rPr>
              <a:t>; alligevel lever </a:t>
            </a:r>
            <a:r>
              <a:rPr lang="da-DK" sz="3200" b="1" i="1" dirty="0">
                <a:solidFill>
                  <a:prstClr val="white"/>
                </a:solidFill>
              </a:rPr>
              <a:t>de</a:t>
            </a:r>
            <a:r>
              <a:rPr lang="da-DK" sz="3200" dirty="0">
                <a:solidFill>
                  <a:prstClr val="white"/>
                </a:solidFill>
              </a:rPr>
              <a:t> ikke bare selv sådan, men </a:t>
            </a:r>
            <a:r>
              <a:rPr lang="da-DK" sz="3200" b="1" i="1" dirty="0">
                <a:solidFill>
                  <a:prstClr val="white"/>
                </a:solidFill>
              </a:rPr>
              <a:t>bifalder også</a:t>
            </a:r>
            <a:r>
              <a:rPr lang="da-DK" sz="3200" dirty="0">
                <a:solidFill>
                  <a:prstClr val="white"/>
                </a:solidFill>
              </a:rPr>
              <a:t>, at andre gør det.</a:t>
            </a:r>
            <a:endParaRPr lang="da-DK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uger\Documents\AaF\Årstema\Romerbrevet - 2014\postkort_tekst (Til PP-baggrun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849694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3200" dirty="0">
                <a:solidFill>
                  <a:schemeClr val="bg1"/>
                </a:solidFill>
              </a:rPr>
              <a:t>Vi skal vidne om Jesus. </a:t>
            </a:r>
            <a:endParaRPr lang="da-DK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Om </a:t>
            </a:r>
            <a:r>
              <a:rPr lang="da-DK" sz="3200" dirty="0">
                <a:solidFill>
                  <a:schemeClr val="bg1"/>
                </a:solidFill>
              </a:rPr>
              <a:t>hvad han betyder for os, og hvad han har gjort for os. </a:t>
            </a:r>
            <a:endParaRPr lang="da-DK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Det </a:t>
            </a:r>
            <a:r>
              <a:rPr lang="da-DK" sz="3200" dirty="0">
                <a:solidFill>
                  <a:schemeClr val="bg1"/>
                </a:solidFill>
              </a:rPr>
              <a:t>er Guds kraft til frelse</a:t>
            </a:r>
            <a:r>
              <a:rPr lang="da-DK" sz="3200" dirty="0" smtClean="0">
                <a:solidFill>
                  <a:schemeClr val="bg1"/>
                </a:solidFill>
              </a:rPr>
              <a:t>. Også i dag.</a:t>
            </a: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Når mennesker først er kommet til tro på Jesus bliver det vigtigt for dem at vide, hvordan Jesus ønsker, de skal leve. </a:t>
            </a:r>
          </a:p>
          <a:p>
            <a:pPr marL="0" indent="0">
              <a:buNone/>
            </a:pPr>
            <a:r>
              <a:rPr lang="da-DK" sz="3200" dirty="0" smtClean="0">
                <a:solidFill>
                  <a:schemeClr val="bg1"/>
                </a:solidFill>
              </a:rPr>
              <a:t>Og det skal vi så hjælpe dem med at se ud fra Bibelen.</a:t>
            </a:r>
            <a:endParaRPr lang="da-DK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472</Words>
  <Application>Microsoft Office PowerPoint</Application>
  <PresentationFormat>Skærmshow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Bruger</dc:creator>
  <cp:lastModifiedBy>Bruger</cp:lastModifiedBy>
  <cp:revision>11</cp:revision>
  <dcterms:created xsi:type="dcterms:W3CDTF">2015-04-18T11:50:09Z</dcterms:created>
  <dcterms:modified xsi:type="dcterms:W3CDTF">2015-04-19T05:40:57Z</dcterms:modified>
</cp:coreProperties>
</file>